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15"/>
  </p:notesMasterIdLst>
  <p:sldIdLst>
    <p:sldId id="258" r:id="rId3"/>
    <p:sldId id="257" r:id="rId4"/>
    <p:sldId id="259" r:id="rId5"/>
    <p:sldId id="268" r:id="rId6"/>
    <p:sldId id="269" r:id="rId7"/>
    <p:sldId id="270" r:id="rId8"/>
    <p:sldId id="271" r:id="rId9"/>
    <p:sldId id="260" r:id="rId10"/>
    <p:sldId id="266" r:id="rId11"/>
    <p:sldId id="267" r:id="rId12"/>
    <p:sldId id="261" r:id="rId13"/>
    <p:sldId id="262" r:id="rId14"/>
  </p:sldIdLst>
  <p:sldSz cx="12192000" cy="6858000"/>
  <p:notesSz cx="6858000" cy="9144000"/>
  <p:defaultTextStyle>
    <a:defPPr>
      <a:defRPr lang="nl-N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phne Cuppens" initials="DC" lastIdx="1" clrIdx="0">
    <p:extLst>
      <p:ext uri="{19B8F6BF-5375-455C-9EA6-DF929625EA0E}">
        <p15:presenceInfo xmlns:p15="http://schemas.microsoft.com/office/powerpoint/2012/main" userId="S::Daphne.Cuppens@inkoopsdcg.nl::78831774-55ec-446f-b2a2-59cb89f09e5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C1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3" autoAdjust="0"/>
    <p:restoredTop sz="86410" autoAdjust="0"/>
  </p:normalViewPr>
  <p:slideViewPr>
    <p:cSldViewPr snapToGrid="0">
      <p:cViewPr varScale="1">
        <p:scale>
          <a:sx n="95" d="100"/>
          <a:sy n="95" d="100"/>
        </p:scale>
        <p:origin x="111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3B89D4-E8A0-4A31-B11A-640249E748EA}" type="datetimeFigureOut">
              <a:rPr lang="nl-NL" smtClean="0"/>
              <a:t>13-12-2022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A69091-8295-44CE-81D9-57E418216876}" type="slidenum">
              <a:rPr lang="nl-NL" smtClean="0"/>
              <a:t>‹nr.›</a:t>
            </a:fld>
            <a:endParaRPr lang="nl-NL"/>
          </a:p>
        </p:txBody>
      </p:sp>
    </p:spTree>
    <p:extLst>
      <p:ext uri="{BB962C8B-B14F-4D97-AF65-F5344CB8AC3E}">
        <p14:creationId xmlns:p14="http://schemas.microsoft.com/office/powerpoint/2010/main" val="339771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google.com/maps/d/edit?mid=1iskKnaN8XXQuBHz80AbU-r9nMem7sNs&amp;usp=sharin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hlinkClick r:id="rId3"/>
              </a:rPr>
              <a:t>https://www.google.com/maps/d/edit?mid=1iskKnaN8XXQuBHz80AbU-r9nMem7sNs&amp;usp=sharing</a:t>
            </a:r>
            <a:endParaRPr lang="nl-NL" dirty="0"/>
          </a:p>
        </p:txBody>
      </p:sp>
      <p:sp>
        <p:nvSpPr>
          <p:cNvPr id="4" name="Tijdelijke aanduiding voor dianummer 3"/>
          <p:cNvSpPr>
            <a:spLocks noGrp="1"/>
          </p:cNvSpPr>
          <p:nvPr>
            <p:ph type="sldNum" sz="quarter" idx="5"/>
          </p:nvPr>
        </p:nvSpPr>
        <p:spPr/>
        <p:txBody>
          <a:bodyPr/>
          <a:lstStyle/>
          <a:p>
            <a:fld id="{61A69091-8295-44CE-81D9-57E418216876}" type="slidenum">
              <a:rPr lang="nl-NL" smtClean="0"/>
              <a:t>12</a:t>
            </a:fld>
            <a:endParaRPr lang="nl-NL"/>
          </a:p>
        </p:txBody>
      </p:sp>
    </p:spTree>
    <p:extLst>
      <p:ext uri="{BB962C8B-B14F-4D97-AF65-F5344CB8AC3E}">
        <p14:creationId xmlns:p14="http://schemas.microsoft.com/office/powerpoint/2010/main" val="852494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tekst 2"/>
          <p:cNvSpPr>
            <a:spLocks noGrp="1"/>
          </p:cNvSpPr>
          <p:nvPr>
            <p:ph type="body" sz="quarter" idx="10"/>
          </p:nvPr>
        </p:nvSpPr>
        <p:spPr>
          <a:xfrm>
            <a:off x="1545996" y="2149310"/>
            <a:ext cx="10303497" cy="4579039"/>
          </a:xfrm>
          <a:prstGeom prst="rect">
            <a:avLst/>
          </a:prstGeom>
        </p:spPr>
        <p:txBody>
          <a:bodyPr/>
          <a:lstStyle>
            <a:lvl1pPr marL="571500" marR="0" indent="-571500" algn="l" defTabSz="914400" rtl="0" eaLnBrk="0" fontAlgn="base" latinLnBrk="0" hangingPunct="0">
              <a:lnSpc>
                <a:spcPct val="90000"/>
              </a:lnSpc>
              <a:spcBef>
                <a:spcPts val="1000"/>
              </a:spcBef>
              <a:spcAft>
                <a:spcPct val="0"/>
              </a:spcAft>
              <a:buClr>
                <a:srgbClr val="55C1BD"/>
              </a:buClr>
              <a:buSzTx/>
              <a:buFont typeface="Arial" panose="020B0604020202020204" pitchFamily="34" charset="0"/>
              <a:buChar char="•"/>
              <a:tabLst/>
              <a:defRPr sz="3200" baseline="0">
                <a:solidFill>
                  <a:srgbClr val="7030A0"/>
                </a:solidFill>
              </a:defRPr>
            </a:lvl1pPr>
            <a:lvl2pPr>
              <a:buClr>
                <a:srgbClr val="55C1BD"/>
              </a:buClr>
              <a:defRPr baseline="0">
                <a:solidFill>
                  <a:srgbClr val="7030A0"/>
                </a:solidFill>
              </a:defRPr>
            </a:lvl2pPr>
            <a:lvl3pPr>
              <a:buClr>
                <a:srgbClr val="55C1BD"/>
              </a:buClr>
              <a:defRPr baseline="0">
                <a:solidFill>
                  <a:srgbClr val="7030A0"/>
                </a:solidFill>
              </a:defRPr>
            </a:lvl3pPr>
            <a:lvl4pPr>
              <a:buClr>
                <a:srgbClr val="55C1BD"/>
              </a:buClr>
              <a:defRPr baseline="0">
                <a:solidFill>
                  <a:srgbClr val="7030A0"/>
                </a:solidFill>
              </a:defRPr>
            </a:lvl4pPr>
            <a:lvl5pPr>
              <a:buClr>
                <a:srgbClr val="55C1BD"/>
              </a:buClr>
              <a:defRPr baseline="0">
                <a:solidFill>
                  <a:srgbClr val="7030A0"/>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p:txBody>
      </p:sp>
      <p:sp>
        <p:nvSpPr>
          <p:cNvPr id="5" name="Tijdelijke aanduiding voor tekst 4"/>
          <p:cNvSpPr>
            <a:spLocks noGrp="1"/>
          </p:cNvSpPr>
          <p:nvPr>
            <p:ph type="body" sz="quarter" idx="11"/>
          </p:nvPr>
        </p:nvSpPr>
        <p:spPr>
          <a:xfrm>
            <a:off x="1545996" y="1074739"/>
            <a:ext cx="10303497" cy="631514"/>
          </a:xfrm>
          <a:prstGeom prst="rect">
            <a:avLst/>
          </a:prstGeom>
        </p:spPr>
        <p:txBody>
          <a:bodyPr/>
          <a:lstStyle>
            <a:lvl1pPr marL="0" indent="0">
              <a:buNone/>
              <a:defRPr sz="3600" b="1">
                <a:solidFill>
                  <a:srgbClr val="7030A0"/>
                </a:solidFill>
              </a:defRPr>
            </a:lvl1pPr>
          </a:lstStyle>
          <a:p>
            <a:pPr lvl="0"/>
            <a:r>
              <a:rPr lang="nl-NL"/>
              <a:t>Klikken om de tekststijl van het model te bewerken</a:t>
            </a:r>
          </a:p>
        </p:txBody>
      </p:sp>
    </p:spTree>
    <p:extLst>
      <p:ext uri="{BB962C8B-B14F-4D97-AF65-F5344CB8AC3E}">
        <p14:creationId xmlns:p14="http://schemas.microsoft.com/office/powerpoint/2010/main" val="754994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9367518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AA90EDD7-9941-43FE-B6A1-09561F5074E9}"/>
              </a:ext>
            </a:extLst>
          </p:cNvPr>
          <p:cNvSpPr/>
          <p:nvPr/>
        </p:nvSpPr>
        <p:spPr>
          <a:xfrm>
            <a:off x="0" y="0"/>
            <a:ext cx="12192000" cy="981075"/>
          </a:xfrm>
          <a:prstGeom prst="rect">
            <a:avLst/>
          </a:prstGeom>
          <a:solidFill>
            <a:srgbClr val="55C1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p>
        </p:txBody>
      </p:sp>
      <p:pic>
        <p:nvPicPr>
          <p:cNvPr id="1027" name="Afbeelding 8">
            <a:extLst>
              <a:ext uri="{FF2B5EF4-FFF2-40B4-BE49-F238E27FC236}">
                <a16:creationId xmlns:a16="http://schemas.microsoft.com/office/drawing/2014/main" id="{46B88F2E-E7C5-412B-993D-5AF09D54C3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661"/>
          <a:stretch>
            <a:fillRect/>
          </a:stretch>
        </p:blipFill>
        <p:spPr bwMode="auto">
          <a:xfrm>
            <a:off x="282575" y="0"/>
            <a:ext cx="1009650" cy="971550"/>
          </a:xfrm>
          <a:prstGeom prst="rect">
            <a:avLst/>
          </a:prstGeom>
          <a:solidFill>
            <a:srgbClr val="55C1BD"/>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Afbeelding 6">
            <a:extLst>
              <a:ext uri="{FF2B5EF4-FFF2-40B4-BE49-F238E27FC236}">
                <a16:creationId xmlns:a16="http://schemas.microsoft.com/office/drawing/2014/main" id="{2BAD0986-B5ED-4934-8ED0-14F1FBF139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12192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jdelijke aanduiding voor tekst 1">
            <a:extLst>
              <a:ext uri="{FF2B5EF4-FFF2-40B4-BE49-F238E27FC236}">
                <a16:creationId xmlns:a16="http://schemas.microsoft.com/office/drawing/2014/main" id="{BFD87F8D-6374-4FE7-9083-233F3C158B6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Aandachtspunten niveau 1</a:t>
            </a:r>
          </a:p>
          <a:p>
            <a:pPr lvl="1"/>
            <a:r>
              <a:rPr lang="nl-NL" altLang="nl-NL"/>
              <a:t>Aandachtspunten niveau 2</a:t>
            </a:r>
          </a:p>
          <a:p>
            <a:pPr lvl="2"/>
            <a:r>
              <a:rPr lang="nl-NL" altLang="nl-NL"/>
              <a:t>Aandachtspunten niveau 3</a:t>
            </a:r>
          </a:p>
          <a:p>
            <a:pPr lvl="3"/>
            <a:r>
              <a:rPr lang="nl-NL" altLang="nl-NL"/>
              <a:t>Aandachtspunten niveau 4</a:t>
            </a:r>
          </a:p>
        </p:txBody>
      </p:sp>
    </p:spTree>
  </p:cSld>
  <p:clrMap bg1="lt1" tx1="dk1" bg2="lt2" tx2="dk2" accent1="accent1" accent2="accent2" accent3="accent3" accent4="accent4" accent5="accent5" accent6="accent6" hlink="hlink" folHlink="folHlink"/>
  <p:sldLayoutIdLst>
    <p:sldLayoutId id="2147483653"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457200" indent="-457200" algn="l" rtl="0" eaLnBrk="0" fontAlgn="base" hangingPunct="0">
        <a:lnSpc>
          <a:spcPct val="90000"/>
        </a:lnSpc>
        <a:spcBef>
          <a:spcPts val="1000"/>
        </a:spcBef>
        <a:spcAft>
          <a:spcPct val="0"/>
        </a:spcAft>
        <a:buClr>
          <a:srgbClr val="55C1BD"/>
        </a:buClr>
        <a:buFont typeface="Arial" panose="020B0604020202020204" pitchFamily="34" charset="0"/>
        <a:buChar char="•"/>
        <a:defRPr sz="2800" kern="1200">
          <a:solidFill>
            <a:schemeClr val="tx1"/>
          </a:solidFill>
          <a:latin typeface="+mn-lt"/>
          <a:ea typeface="+mn-ea"/>
          <a:cs typeface="+mn-cs"/>
        </a:defRPr>
      </a:lvl1pPr>
      <a:lvl2pPr marL="914400" indent="-457200" algn="l" rtl="0" eaLnBrk="0" fontAlgn="base" hangingPunct="0">
        <a:lnSpc>
          <a:spcPct val="90000"/>
        </a:lnSpc>
        <a:spcBef>
          <a:spcPts val="500"/>
        </a:spcBef>
        <a:spcAft>
          <a:spcPct val="0"/>
        </a:spcAft>
        <a:buClr>
          <a:srgbClr val="55C1BD"/>
        </a:buClr>
        <a:buFont typeface="Arial" panose="020B0604020202020204" pitchFamily="34" charset="0"/>
        <a:buChar char="•"/>
        <a:defRPr sz="2400" kern="1200">
          <a:solidFill>
            <a:schemeClr val="tx1"/>
          </a:solidFill>
          <a:latin typeface="+mn-lt"/>
          <a:ea typeface="+mn-ea"/>
          <a:cs typeface="+mn-cs"/>
        </a:defRPr>
      </a:lvl2pPr>
      <a:lvl3pPr marL="1257300" indent="-342900" algn="l" rtl="0" eaLnBrk="0" fontAlgn="base" hangingPunct="0">
        <a:lnSpc>
          <a:spcPct val="90000"/>
        </a:lnSpc>
        <a:spcBef>
          <a:spcPts val="500"/>
        </a:spcBef>
        <a:spcAft>
          <a:spcPct val="0"/>
        </a:spcAft>
        <a:buClr>
          <a:srgbClr val="55C1BD"/>
        </a:buClr>
        <a:buFont typeface="Arial" panose="020B0604020202020204" pitchFamily="34" charset="0"/>
        <a:buChar char="•"/>
        <a:defRPr sz="2000" kern="1200">
          <a:solidFill>
            <a:schemeClr val="tx1"/>
          </a:solidFill>
          <a:latin typeface="+mn-lt"/>
          <a:ea typeface="+mn-ea"/>
          <a:cs typeface="+mn-cs"/>
        </a:defRPr>
      </a:lvl3pPr>
      <a:lvl4pPr marL="1714500" indent="-342900" algn="l" rtl="0" eaLnBrk="0" fontAlgn="base" hangingPunct="0">
        <a:lnSpc>
          <a:spcPct val="90000"/>
        </a:lnSpc>
        <a:spcBef>
          <a:spcPts val="500"/>
        </a:spcBef>
        <a:spcAft>
          <a:spcPct val="0"/>
        </a:spcAft>
        <a:buClr>
          <a:srgbClr val="55C1BD"/>
        </a:buClr>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m/maps/d/edit?mid=1iskKnaN8XXQuBHz80AbU-r9nMem7sNs&amp;ll=51.956327977066735%2C5.902553477246091&amp;z=12"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kstvak 1">
            <a:extLst>
              <a:ext uri="{FF2B5EF4-FFF2-40B4-BE49-F238E27FC236}">
                <a16:creationId xmlns:a16="http://schemas.microsoft.com/office/drawing/2014/main" id="{D655626C-14C6-4154-ADAE-826131FCE70C}"/>
              </a:ext>
            </a:extLst>
          </p:cNvPr>
          <p:cNvSpPr txBox="1">
            <a:spLocks noChangeArrowheads="1"/>
          </p:cNvSpPr>
          <p:nvPr/>
        </p:nvSpPr>
        <p:spPr bwMode="auto">
          <a:xfrm>
            <a:off x="2724150" y="227013"/>
            <a:ext cx="94678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nl-NL" altLang="nl-NL" sz="4000" b="1" dirty="0">
                <a:solidFill>
                  <a:schemeClr val="bg1"/>
                </a:solidFill>
              </a:rPr>
              <a:t>Beschermd Wonen</a:t>
            </a:r>
          </a:p>
        </p:txBody>
      </p:sp>
      <p:sp>
        <p:nvSpPr>
          <p:cNvPr id="3075" name="Tekstvak 2">
            <a:extLst>
              <a:ext uri="{FF2B5EF4-FFF2-40B4-BE49-F238E27FC236}">
                <a16:creationId xmlns:a16="http://schemas.microsoft.com/office/drawing/2014/main" id="{5CB0093A-D7BF-4C6F-B931-68220B3EAF7A}"/>
              </a:ext>
            </a:extLst>
          </p:cNvPr>
          <p:cNvSpPr txBox="1">
            <a:spLocks noChangeArrowheads="1"/>
          </p:cNvSpPr>
          <p:nvPr/>
        </p:nvSpPr>
        <p:spPr bwMode="auto">
          <a:xfrm>
            <a:off x="2724150" y="911225"/>
            <a:ext cx="94678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nl-NL" altLang="nl-NL" sz="3200" dirty="0">
                <a:solidFill>
                  <a:schemeClr val="bg1"/>
                </a:solidFill>
              </a:rPr>
              <a:t>Overleg extramurale aanbieders</a:t>
            </a:r>
          </a:p>
        </p:txBody>
      </p:sp>
      <p:sp>
        <p:nvSpPr>
          <p:cNvPr id="3076" name="Tekstvak 3">
            <a:extLst>
              <a:ext uri="{FF2B5EF4-FFF2-40B4-BE49-F238E27FC236}">
                <a16:creationId xmlns:a16="http://schemas.microsoft.com/office/drawing/2014/main" id="{29ECCD8D-CFAC-47DD-B681-6ABBE8C65D3A}"/>
              </a:ext>
            </a:extLst>
          </p:cNvPr>
          <p:cNvSpPr txBox="1">
            <a:spLocks noChangeArrowheads="1"/>
          </p:cNvSpPr>
          <p:nvPr/>
        </p:nvSpPr>
        <p:spPr bwMode="auto">
          <a:xfrm>
            <a:off x="2764724" y="1529988"/>
            <a:ext cx="76974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nl-NL" altLang="nl-NL" sz="2400" dirty="0">
                <a:solidFill>
                  <a:schemeClr val="bg1"/>
                </a:solidFill>
              </a:rPr>
              <a:t>8 september 9:00 – 10:30 in gemeentehuis Westervoort</a:t>
            </a:r>
          </a:p>
        </p:txBody>
      </p:sp>
      <p:grpSp>
        <p:nvGrpSpPr>
          <p:cNvPr id="3079" name="Groep 44">
            <a:extLst>
              <a:ext uri="{FF2B5EF4-FFF2-40B4-BE49-F238E27FC236}">
                <a16:creationId xmlns:a16="http://schemas.microsoft.com/office/drawing/2014/main" id="{354E1B44-BBA0-499E-A19A-2E5B18068AD4}"/>
              </a:ext>
            </a:extLst>
          </p:cNvPr>
          <p:cNvGrpSpPr>
            <a:grpSpLocks/>
          </p:cNvGrpSpPr>
          <p:nvPr/>
        </p:nvGrpSpPr>
        <p:grpSpPr bwMode="auto">
          <a:xfrm>
            <a:off x="7581900" y="5911850"/>
            <a:ext cx="4194175" cy="781050"/>
            <a:chOff x="3502863" y="4126671"/>
            <a:chExt cx="4193555" cy="780589"/>
          </a:xfrm>
        </p:grpSpPr>
        <p:pic>
          <p:nvPicPr>
            <p:cNvPr id="3080" name="Afbeelding 44">
              <a:extLst>
                <a:ext uri="{FF2B5EF4-FFF2-40B4-BE49-F238E27FC236}">
                  <a16:creationId xmlns:a16="http://schemas.microsoft.com/office/drawing/2014/main" id="{B907A716-490E-4A25-8850-35A85FF029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2673" y="4579366"/>
              <a:ext cx="3683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Afbeelding 45" descr="Afbeelding met illustratie  Automatisch gegenereerde beschrijving">
              <a:extLst>
                <a:ext uri="{FF2B5EF4-FFF2-40B4-BE49-F238E27FC236}">
                  <a16:creationId xmlns:a16="http://schemas.microsoft.com/office/drawing/2014/main" id="{3ED0BA5B-F5EB-4FD6-A96C-88F49A0E26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0361" y="4601177"/>
              <a:ext cx="5619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Afbeelding 46">
              <a:extLst>
                <a:ext uri="{FF2B5EF4-FFF2-40B4-BE49-F238E27FC236}">
                  <a16:creationId xmlns:a16="http://schemas.microsoft.com/office/drawing/2014/main" id="{419B0E60-7F1D-4B29-BC70-1932226123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0145" y="4656435"/>
              <a:ext cx="7461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Afbeelding 47">
              <a:extLst>
                <a:ext uri="{FF2B5EF4-FFF2-40B4-BE49-F238E27FC236}">
                  <a16:creationId xmlns:a16="http://schemas.microsoft.com/office/drawing/2014/main" id="{C49C8042-9144-4568-805C-0AFCA9F63F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8032" y="4692154"/>
              <a:ext cx="66833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Afbeelding 48">
              <a:extLst>
                <a:ext uri="{FF2B5EF4-FFF2-40B4-BE49-F238E27FC236}">
                  <a16:creationId xmlns:a16="http://schemas.microsoft.com/office/drawing/2014/main" id="{518B5441-4DD3-4A63-89AB-6BFC1EF747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2863" y="4696934"/>
              <a:ext cx="677863"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Afbeelding 49">
              <a:extLst>
                <a:ext uri="{FF2B5EF4-FFF2-40B4-BE49-F238E27FC236}">
                  <a16:creationId xmlns:a16="http://schemas.microsoft.com/office/drawing/2014/main" id="{694E23CE-A285-4684-8D6C-EA530F3E8C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9412"/>
            <a:stretch>
              <a:fillRect/>
            </a:stretch>
          </p:blipFill>
          <p:spPr bwMode="auto">
            <a:xfrm>
              <a:off x="6962993" y="4217159"/>
              <a:ext cx="7334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Afbeelding 50">
              <a:extLst>
                <a:ext uri="{FF2B5EF4-FFF2-40B4-BE49-F238E27FC236}">
                  <a16:creationId xmlns:a16="http://schemas.microsoft.com/office/drawing/2014/main" id="{AB3B3455-32F7-4C08-8FE8-36526550ACC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2336" y="4271133"/>
              <a:ext cx="68897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Afbeelding 51">
              <a:extLst>
                <a:ext uri="{FF2B5EF4-FFF2-40B4-BE49-F238E27FC236}">
                  <a16:creationId xmlns:a16="http://schemas.microsoft.com/office/drawing/2014/main" id="{03617F5F-3C14-40A9-B39C-7D89F042F26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88029" y="4145721"/>
              <a:ext cx="6826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Afbeelding 54">
              <a:extLst>
                <a:ext uri="{FF2B5EF4-FFF2-40B4-BE49-F238E27FC236}">
                  <a16:creationId xmlns:a16="http://schemas.microsoft.com/office/drawing/2014/main" id="{A872A580-1467-44F3-B30A-0B1C7AF7A9C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2863" y="4126671"/>
              <a:ext cx="593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Afbeelding 52">
              <a:extLst>
                <a:ext uri="{FF2B5EF4-FFF2-40B4-BE49-F238E27FC236}">
                  <a16:creationId xmlns:a16="http://schemas.microsoft.com/office/drawing/2014/main" id="{A8E5930D-AC13-4E5A-B2B1-A2C4F56C355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71348" y="4271134"/>
              <a:ext cx="763588"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Afbeelding 53" descr="Afbeelding met tekst  Automatisch gegenereerde beschrijving">
              <a:extLst>
                <a:ext uri="{FF2B5EF4-FFF2-40B4-BE49-F238E27FC236}">
                  <a16:creationId xmlns:a16="http://schemas.microsoft.com/office/drawing/2014/main" id="{7E05D3B7-28AE-486C-90D7-059338CB425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33894" y="4199095"/>
              <a:ext cx="50958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Afbeelding 2">
            <a:extLst>
              <a:ext uri="{FF2B5EF4-FFF2-40B4-BE49-F238E27FC236}">
                <a16:creationId xmlns:a16="http://schemas.microsoft.com/office/drawing/2014/main" id="{B27E8E2E-8D11-4460-882A-B43F2C59C40B}"/>
              </a:ext>
            </a:extLst>
          </p:cNvPr>
          <p:cNvPicPr>
            <a:picLocks noChangeAspect="1"/>
          </p:cNvPicPr>
          <p:nvPr/>
        </p:nvPicPr>
        <p:blipFill>
          <a:blip r:embed="rId13"/>
          <a:stretch>
            <a:fillRect/>
          </a:stretch>
        </p:blipFill>
        <p:spPr>
          <a:xfrm>
            <a:off x="7999007" y="2542826"/>
            <a:ext cx="3136704" cy="310898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BB932223-4B05-4617-87E2-B5FAEB3B4EDB}"/>
              </a:ext>
            </a:extLst>
          </p:cNvPr>
          <p:cNvPicPr>
            <a:picLocks noChangeAspect="1"/>
          </p:cNvPicPr>
          <p:nvPr/>
        </p:nvPicPr>
        <p:blipFill>
          <a:blip r:embed="rId2"/>
          <a:stretch>
            <a:fillRect/>
          </a:stretch>
        </p:blipFill>
        <p:spPr>
          <a:xfrm>
            <a:off x="1453896" y="2401438"/>
            <a:ext cx="9516681" cy="4456562"/>
          </a:xfrm>
          <a:prstGeom prst="rect">
            <a:avLst/>
          </a:prstGeom>
        </p:spPr>
      </p:pic>
    </p:spTree>
    <p:extLst>
      <p:ext uri="{BB962C8B-B14F-4D97-AF65-F5344CB8AC3E}">
        <p14:creationId xmlns:p14="http://schemas.microsoft.com/office/powerpoint/2010/main" val="2299189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BD00659-9DC2-4643-9EEF-2F600C0D3264}"/>
              </a:ext>
            </a:extLst>
          </p:cNvPr>
          <p:cNvSpPr>
            <a:spLocks noGrp="1"/>
          </p:cNvSpPr>
          <p:nvPr>
            <p:ph type="body" sz="quarter" idx="10"/>
          </p:nvPr>
        </p:nvSpPr>
        <p:spPr/>
        <p:txBody>
          <a:bodyPr/>
          <a:lstStyle/>
          <a:p>
            <a:r>
              <a:rPr lang="nl-NL" dirty="0"/>
              <a:t>Hoe wordt er momenteel samengewerkt tussen aanbieders? </a:t>
            </a:r>
          </a:p>
          <a:p>
            <a:r>
              <a:rPr lang="nl-NL" dirty="0"/>
              <a:t>Hoe en op welke punten kan deze samenwerking worden versterkt? </a:t>
            </a:r>
          </a:p>
        </p:txBody>
      </p:sp>
      <p:sp>
        <p:nvSpPr>
          <p:cNvPr id="3" name="Tijdelijke aanduiding voor tekst 2">
            <a:extLst>
              <a:ext uri="{FF2B5EF4-FFF2-40B4-BE49-F238E27FC236}">
                <a16:creationId xmlns:a16="http://schemas.microsoft.com/office/drawing/2014/main" id="{AD50FBD7-1668-40E3-8417-4A7835B9B276}"/>
              </a:ext>
            </a:extLst>
          </p:cNvPr>
          <p:cNvSpPr>
            <a:spLocks noGrp="1"/>
          </p:cNvSpPr>
          <p:nvPr>
            <p:ph type="body" sz="quarter" idx="11"/>
          </p:nvPr>
        </p:nvSpPr>
        <p:spPr/>
        <p:txBody>
          <a:bodyPr/>
          <a:lstStyle/>
          <a:p>
            <a:r>
              <a:rPr lang="nl-NL" dirty="0"/>
              <a:t>Evaluatie samenwerking</a:t>
            </a:r>
          </a:p>
        </p:txBody>
      </p:sp>
      <p:pic>
        <p:nvPicPr>
          <p:cNvPr id="2052" name="Picture 4" descr="Zusammenarbeiten Images – Browse 1,422 Stock Photos, Vectors, and Video |  Adobe Stock">
            <a:extLst>
              <a:ext uri="{FF2B5EF4-FFF2-40B4-BE49-F238E27FC236}">
                <a16:creationId xmlns:a16="http://schemas.microsoft.com/office/drawing/2014/main" id="{561E93A9-D26F-4273-AEF7-7237A345A9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3126" y="4026163"/>
            <a:ext cx="5194532" cy="2473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43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AD05D04-4992-4194-B9E3-03F067FEFCB3}"/>
              </a:ext>
            </a:extLst>
          </p:cNvPr>
          <p:cNvSpPr>
            <a:spLocks noGrp="1"/>
          </p:cNvSpPr>
          <p:nvPr>
            <p:ph type="body" sz="quarter" idx="10"/>
          </p:nvPr>
        </p:nvSpPr>
        <p:spPr>
          <a:xfrm>
            <a:off x="313880" y="1800598"/>
            <a:ext cx="10303497" cy="4579039"/>
          </a:xfrm>
        </p:spPr>
        <p:txBody>
          <a:bodyPr/>
          <a:lstStyle/>
          <a:p>
            <a:r>
              <a:rPr lang="nl-NL" dirty="0"/>
              <a:t>Hoe kan de regionale spreiding en afschaling (intramuraal – </a:t>
            </a:r>
            <a:r>
              <a:rPr lang="nl-NL" dirty="0">
                <a:hlinkClick r:id="rId3"/>
              </a:rPr>
              <a:t>extramuraal</a:t>
            </a:r>
            <a:r>
              <a:rPr lang="nl-NL" dirty="0"/>
              <a:t>) worden bevorderd? </a:t>
            </a:r>
          </a:p>
        </p:txBody>
      </p:sp>
      <p:sp>
        <p:nvSpPr>
          <p:cNvPr id="3" name="Tijdelijke aanduiding voor tekst 2">
            <a:extLst>
              <a:ext uri="{FF2B5EF4-FFF2-40B4-BE49-F238E27FC236}">
                <a16:creationId xmlns:a16="http://schemas.microsoft.com/office/drawing/2014/main" id="{63D8483B-EE2D-482D-8EA5-32CB5F8965AB}"/>
              </a:ext>
            </a:extLst>
          </p:cNvPr>
          <p:cNvSpPr>
            <a:spLocks noGrp="1"/>
          </p:cNvSpPr>
          <p:nvPr>
            <p:ph type="body" sz="quarter" idx="11"/>
          </p:nvPr>
        </p:nvSpPr>
        <p:spPr/>
        <p:txBody>
          <a:bodyPr/>
          <a:lstStyle/>
          <a:p>
            <a:r>
              <a:rPr lang="nl-NL" dirty="0"/>
              <a:t>Regionale spreiding</a:t>
            </a:r>
          </a:p>
        </p:txBody>
      </p:sp>
      <p:pic>
        <p:nvPicPr>
          <p:cNvPr id="3074" name="Picture 2" descr="Gemeenten - MGR sociaal domein Centraal Gelderland">
            <a:extLst>
              <a:ext uri="{FF2B5EF4-FFF2-40B4-BE49-F238E27FC236}">
                <a16:creationId xmlns:a16="http://schemas.microsoft.com/office/drawing/2014/main" id="{10CF2099-3547-4AD9-A945-713175D9A8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1631" y="2889136"/>
            <a:ext cx="5259202" cy="3632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22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ekstvak 1">
            <a:extLst>
              <a:ext uri="{FF2B5EF4-FFF2-40B4-BE49-F238E27FC236}">
                <a16:creationId xmlns:a16="http://schemas.microsoft.com/office/drawing/2014/main" id="{03FD1D81-05C1-4B6B-BEF2-CB525BC7C7E5}"/>
              </a:ext>
            </a:extLst>
          </p:cNvPr>
          <p:cNvSpPr txBox="1">
            <a:spLocks noChangeArrowheads="1"/>
          </p:cNvSpPr>
          <p:nvPr/>
        </p:nvSpPr>
        <p:spPr bwMode="auto">
          <a:xfrm>
            <a:off x="1278610" y="1329841"/>
            <a:ext cx="100691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nl-NL" altLang="nl-NL" sz="3600" b="1" dirty="0">
                <a:solidFill>
                  <a:srgbClr val="7030A0"/>
                </a:solidFill>
              </a:rPr>
              <a:t>Planning</a:t>
            </a:r>
          </a:p>
        </p:txBody>
      </p:sp>
      <p:sp>
        <p:nvSpPr>
          <p:cNvPr id="4099" name="Tekstvak 3">
            <a:extLst>
              <a:ext uri="{FF2B5EF4-FFF2-40B4-BE49-F238E27FC236}">
                <a16:creationId xmlns:a16="http://schemas.microsoft.com/office/drawing/2014/main" id="{1B36E9BC-771D-4607-862E-D8EA535D39D7}"/>
              </a:ext>
            </a:extLst>
          </p:cNvPr>
          <p:cNvSpPr txBox="1">
            <a:spLocks noChangeArrowheads="1"/>
          </p:cNvSpPr>
          <p:nvPr/>
        </p:nvSpPr>
        <p:spPr bwMode="auto">
          <a:xfrm>
            <a:off x="2055813" y="2130425"/>
            <a:ext cx="950118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914400" indent="-457200">
              <a:defRPr>
                <a:solidFill>
                  <a:schemeClr val="tx1"/>
                </a:solidFill>
                <a:latin typeface="Calibri" panose="020F0502020204030204" pitchFamily="34" charset="0"/>
              </a:defRPr>
            </a:lvl2pPr>
            <a:lvl3pPr marL="1257300" indent="-342900">
              <a:defRPr>
                <a:solidFill>
                  <a:schemeClr val="tx1"/>
                </a:solidFill>
                <a:latin typeface="Calibri" panose="020F0502020204030204" pitchFamily="34" charset="0"/>
              </a:defRPr>
            </a:lvl3pPr>
            <a:lvl4pPr marL="1714500" indent="-3429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Clr>
                <a:srgbClr val="55C1BD"/>
              </a:buClr>
              <a:buFont typeface="Arial" panose="020B0604020202020204" pitchFamily="34" charset="0"/>
              <a:buChar char="•"/>
            </a:pPr>
            <a:r>
              <a:rPr lang="nl-NL" altLang="nl-NL" sz="3200" dirty="0">
                <a:solidFill>
                  <a:srgbClr val="7030A0"/>
                </a:solidFill>
              </a:rPr>
              <a:t>Welkom, aanleiding overleg en kennismaking</a:t>
            </a:r>
          </a:p>
          <a:p>
            <a:pPr eaLnBrk="1" hangingPunct="1">
              <a:buClr>
                <a:srgbClr val="55C1BD"/>
              </a:buClr>
              <a:buFont typeface="Arial" panose="020B0604020202020204" pitchFamily="34" charset="0"/>
              <a:buChar char="•"/>
            </a:pPr>
            <a:r>
              <a:rPr lang="nl-NL" altLang="nl-NL" sz="3200" dirty="0">
                <a:solidFill>
                  <a:srgbClr val="7030A0"/>
                </a:solidFill>
              </a:rPr>
              <a:t>Nieuw voorstel opzet producten</a:t>
            </a:r>
          </a:p>
          <a:p>
            <a:pPr eaLnBrk="1" hangingPunct="1">
              <a:buClr>
                <a:srgbClr val="55C1BD"/>
              </a:buClr>
              <a:buFont typeface="Arial" panose="020B0604020202020204" pitchFamily="34" charset="0"/>
              <a:buChar char="•"/>
            </a:pPr>
            <a:r>
              <a:rPr lang="nl-NL" altLang="nl-NL" sz="3200" dirty="0">
                <a:solidFill>
                  <a:srgbClr val="7030A0"/>
                </a:solidFill>
              </a:rPr>
              <a:t>Pauze</a:t>
            </a:r>
          </a:p>
          <a:p>
            <a:pPr eaLnBrk="1" hangingPunct="1">
              <a:buClr>
                <a:srgbClr val="55C1BD"/>
              </a:buClr>
              <a:buFont typeface="Arial" panose="020B0604020202020204" pitchFamily="34" charset="0"/>
              <a:buChar char="•"/>
            </a:pPr>
            <a:r>
              <a:rPr lang="nl-NL" altLang="nl-NL" sz="3200" dirty="0">
                <a:solidFill>
                  <a:srgbClr val="7030A0"/>
                </a:solidFill>
              </a:rPr>
              <a:t>Evaluatie samenwerking</a:t>
            </a:r>
          </a:p>
          <a:p>
            <a:pPr eaLnBrk="1" hangingPunct="1">
              <a:buClr>
                <a:srgbClr val="55C1BD"/>
              </a:buClr>
              <a:buFont typeface="Arial" panose="020B0604020202020204" pitchFamily="34" charset="0"/>
              <a:buChar char="•"/>
            </a:pPr>
            <a:r>
              <a:rPr lang="nl-NL" altLang="nl-NL" sz="3200" dirty="0">
                <a:solidFill>
                  <a:srgbClr val="7030A0"/>
                </a:solidFill>
              </a:rPr>
              <a:t>Regionale spreiding</a:t>
            </a:r>
          </a:p>
          <a:p>
            <a:pPr eaLnBrk="1" hangingPunct="1">
              <a:buClr>
                <a:srgbClr val="55C1BD"/>
              </a:buClr>
              <a:buFont typeface="Arial" panose="020B0604020202020204" pitchFamily="34" charset="0"/>
              <a:buChar char="•"/>
            </a:pPr>
            <a:r>
              <a:rPr lang="nl-NL" altLang="nl-NL" sz="3200" dirty="0">
                <a:solidFill>
                  <a:srgbClr val="7030A0"/>
                </a:solidFill>
              </a:rPr>
              <a:t>Rondvraag, vervolg en afsluiting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9E8D278-E385-48A0-9A5B-F41892C1D480}"/>
              </a:ext>
            </a:extLst>
          </p:cNvPr>
          <p:cNvSpPr>
            <a:spLocks noGrp="1"/>
          </p:cNvSpPr>
          <p:nvPr>
            <p:ph type="body" sz="quarter" idx="10"/>
          </p:nvPr>
        </p:nvSpPr>
        <p:spPr>
          <a:xfrm>
            <a:off x="802077" y="1816097"/>
            <a:ext cx="10303497" cy="4579039"/>
          </a:xfrm>
        </p:spPr>
        <p:txBody>
          <a:bodyPr/>
          <a:lstStyle/>
          <a:p>
            <a:r>
              <a:rPr lang="nl-NL" dirty="0"/>
              <a:t>Doorontwikkeling Beschermd Wonen</a:t>
            </a:r>
          </a:p>
          <a:p>
            <a:pPr lvl="1"/>
            <a:r>
              <a:rPr lang="nl-NL" dirty="0"/>
              <a:t>Kadernota</a:t>
            </a:r>
          </a:p>
          <a:p>
            <a:pPr lvl="1"/>
            <a:r>
              <a:rPr lang="nl-NL" dirty="0"/>
              <a:t>Producten (aanpassen en nieuw)</a:t>
            </a:r>
          </a:p>
          <a:p>
            <a:pPr marL="457200" lvl="1" indent="0">
              <a:buNone/>
            </a:pPr>
            <a:endParaRPr lang="nl-NL" dirty="0"/>
          </a:p>
          <a:p>
            <a:r>
              <a:rPr lang="nl-NL" dirty="0"/>
              <a:t>Acties</a:t>
            </a:r>
          </a:p>
          <a:p>
            <a:pPr lvl="1"/>
            <a:r>
              <a:rPr lang="nl-NL" dirty="0"/>
              <a:t>Marktverkenningen</a:t>
            </a:r>
          </a:p>
          <a:p>
            <a:pPr lvl="1"/>
            <a:r>
              <a:rPr lang="nl-NL" dirty="0"/>
              <a:t>Bijeenkomst cliënten/cliëntenadviesraad</a:t>
            </a:r>
          </a:p>
          <a:p>
            <a:pPr lvl="1"/>
            <a:r>
              <a:rPr lang="nl-NL" dirty="0"/>
              <a:t>Evaluaties op productniveau</a:t>
            </a:r>
          </a:p>
          <a:p>
            <a:pPr lvl="1"/>
            <a:r>
              <a:rPr lang="nl-NL" dirty="0"/>
              <a:t>Bijeenkomst WMO consulenten BW</a:t>
            </a:r>
          </a:p>
          <a:p>
            <a:pPr lvl="1"/>
            <a:endParaRPr lang="nl-NL" dirty="0"/>
          </a:p>
          <a:p>
            <a:pPr marL="457200" lvl="1" indent="0">
              <a:buNone/>
            </a:pPr>
            <a:endParaRPr lang="nl-NL" dirty="0"/>
          </a:p>
        </p:txBody>
      </p:sp>
      <p:sp>
        <p:nvSpPr>
          <p:cNvPr id="3" name="Tijdelijke aanduiding voor tekst 2">
            <a:extLst>
              <a:ext uri="{FF2B5EF4-FFF2-40B4-BE49-F238E27FC236}">
                <a16:creationId xmlns:a16="http://schemas.microsoft.com/office/drawing/2014/main" id="{3F497EEE-1C87-4EB0-88E8-13C95D44D15B}"/>
              </a:ext>
            </a:extLst>
          </p:cNvPr>
          <p:cNvSpPr>
            <a:spLocks noGrp="1"/>
          </p:cNvSpPr>
          <p:nvPr>
            <p:ph type="body" sz="quarter" idx="11"/>
          </p:nvPr>
        </p:nvSpPr>
        <p:spPr>
          <a:xfrm>
            <a:off x="802076" y="1105735"/>
            <a:ext cx="10303497" cy="631514"/>
          </a:xfrm>
        </p:spPr>
        <p:txBody>
          <a:bodyPr/>
          <a:lstStyle/>
          <a:p>
            <a:r>
              <a:rPr lang="nl-NL" dirty="0"/>
              <a:t>Welkom: aanleiding overleg en kennismaking</a:t>
            </a:r>
          </a:p>
        </p:txBody>
      </p:sp>
    </p:spTree>
    <p:extLst>
      <p:ext uri="{BB962C8B-B14F-4D97-AF65-F5344CB8AC3E}">
        <p14:creationId xmlns:p14="http://schemas.microsoft.com/office/powerpoint/2010/main" val="200193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1785CD7-023F-4437-B543-F8FC6B9434E4}"/>
              </a:ext>
            </a:extLst>
          </p:cNvPr>
          <p:cNvSpPr>
            <a:spLocks noGrp="1"/>
          </p:cNvSpPr>
          <p:nvPr>
            <p:ph type="body" sz="quarter" idx="10"/>
          </p:nvPr>
        </p:nvSpPr>
        <p:spPr/>
        <p:txBody>
          <a:bodyPr/>
          <a:lstStyle/>
          <a:p>
            <a:endParaRPr lang="nl-NL" dirty="0"/>
          </a:p>
        </p:txBody>
      </p:sp>
      <p:sp>
        <p:nvSpPr>
          <p:cNvPr id="3" name="Tijdelijke aanduiding voor tekst 2">
            <a:extLst>
              <a:ext uri="{FF2B5EF4-FFF2-40B4-BE49-F238E27FC236}">
                <a16:creationId xmlns:a16="http://schemas.microsoft.com/office/drawing/2014/main" id="{CB3894CA-A141-4A07-B091-5D3DFD67055C}"/>
              </a:ext>
            </a:extLst>
          </p:cNvPr>
          <p:cNvSpPr>
            <a:spLocks noGrp="1"/>
          </p:cNvSpPr>
          <p:nvPr>
            <p:ph type="body" sz="quarter" idx="11"/>
          </p:nvPr>
        </p:nvSpPr>
        <p:spPr/>
        <p:txBody>
          <a:bodyPr/>
          <a:lstStyle/>
          <a:p>
            <a:r>
              <a:rPr lang="nl-NL" dirty="0"/>
              <a:t>Nieuw voorstel</a:t>
            </a:r>
          </a:p>
        </p:txBody>
      </p:sp>
      <p:graphicFrame>
        <p:nvGraphicFramePr>
          <p:cNvPr id="4" name="Tabel 4">
            <a:extLst>
              <a:ext uri="{FF2B5EF4-FFF2-40B4-BE49-F238E27FC236}">
                <a16:creationId xmlns:a16="http://schemas.microsoft.com/office/drawing/2014/main" id="{8244FC59-8D89-4D2F-BB6F-D9BBCE973DBD}"/>
              </a:ext>
            </a:extLst>
          </p:cNvPr>
          <p:cNvGraphicFramePr>
            <a:graphicFrameLocks noGrp="1"/>
          </p:cNvGraphicFramePr>
          <p:nvPr>
            <p:extLst>
              <p:ext uri="{D42A27DB-BD31-4B8C-83A1-F6EECF244321}">
                <p14:modId xmlns:p14="http://schemas.microsoft.com/office/powerpoint/2010/main" val="3890267472"/>
              </p:ext>
            </p:extLst>
          </p:nvPr>
        </p:nvGraphicFramePr>
        <p:xfrm>
          <a:off x="1712562" y="2224565"/>
          <a:ext cx="8408692" cy="3243680"/>
        </p:xfrm>
        <a:graphic>
          <a:graphicData uri="http://schemas.openxmlformats.org/drawingml/2006/table">
            <a:tbl>
              <a:tblPr firstRow="1" bandRow="1">
                <a:tableStyleId>{5C22544A-7EE6-4342-B048-85BDC9FD1C3A}</a:tableStyleId>
              </a:tblPr>
              <a:tblGrid>
                <a:gridCol w="4204346">
                  <a:extLst>
                    <a:ext uri="{9D8B030D-6E8A-4147-A177-3AD203B41FA5}">
                      <a16:colId xmlns:a16="http://schemas.microsoft.com/office/drawing/2014/main" val="1618209192"/>
                    </a:ext>
                  </a:extLst>
                </a:gridCol>
                <a:gridCol w="4204346">
                  <a:extLst>
                    <a:ext uri="{9D8B030D-6E8A-4147-A177-3AD203B41FA5}">
                      <a16:colId xmlns:a16="http://schemas.microsoft.com/office/drawing/2014/main" val="1477211961"/>
                    </a:ext>
                  </a:extLst>
                </a:gridCol>
              </a:tblGrid>
              <a:tr h="546152">
                <a:tc>
                  <a:txBody>
                    <a:bodyPr/>
                    <a:lstStyle/>
                    <a:p>
                      <a:r>
                        <a:rPr lang="nl-NL"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Oud product</a:t>
                      </a:r>
                      <a:endParaRPr lang="nl-NL" sz="1100" dirty="0">
                        <a:effectLst/>
                        <a:latin typeface="Calibri" panose="020F0502020204030204" pitchFamily="34" charset="0"/>
                        <a:ea typeface="Calibri" panose="020F0502020204030204" pitchFamily="34" charset="0"/>
                      </a:endParaRPr>
                    </a:p>
                  </a:txBody>
                  <a:tcPr/>
                </a:tc>
                <a:tc>
                  <a:txBody>
                    <a:bodyPr/>
                    <a:lstStyle/>
                    <a:p>
                      <a:r>
                        <a:rPr lang="nl-NL"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Nieuw product</a:t>
                      </a:r>
                      <a:endParaRPr lang="nl-NL" sz="110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2102946105"/>
                  </a:ext>
                </a:extLst>
              </a:tr>
              <a:tr h="546152">
                <a:tc>
                  <a:txBody>
                    <a:bodyPr/>
                    <a:lstStyle/>
                    <a:p>
                      <a:r>
                        <a:rPr lang="nl-NL"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Groepswonen met Intensieve Begeleiding</a:t>
                      </a:r>
                      <a:endParaRPr lang="nl-NL" sz="1100">
                        <a:effectLst/>
                        <a:latin typeface="Calibri" panose="020F0502020204030204" pitchFamily="34" charset="0"/>
                        <a:ea typeface="Calibri" panose="020F0502020204030204" pitchFamily="34" charset="0"/>
                      </a:endParaRPr>
                    </a:p>
                  </a:txBody>
                  <a:tcPr/>
                </a:tc>
                <a:tc>
                  <a:txBody>
                    <a:bodyPr/>
                    <a:lstStyle/>
                    <a:p>
                      <a:r>
                        <a:rPr lang="nl-NL"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Groepswonen met Intensieve Begeleiding </a:t>
                      </a:r>
                      <a:endParaRPr lang="nl-NL" sz="110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3362015813"/>
                  </a:ext>
                </a:extLst>
              </a:tr>
              <a:tr h="546152">
                <a:tc>
                  <a:txBody>
                    <a:bodyPr/>
                    <a:lstStyle/>
                    <a:p>
                      <a:r>
                        <a:rPr lang="nl-NL"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nl-NL" sz="1100">
                        <a:effectLst/>
                        <a:latin typeface="Calibri" panose="020F0502020204030204" pitchFamily="34" charset="0"/>
                        <a:ea typeface="Calibri" panose="020F0502020204030204" pitchFamily="34" charset="0"/>
                      </a:endParaRPr>
                    </a:p>
                  </a:txBody>
                  <a:tcPr/>
                </a:tc>
                <a:tc>
                  <a:txBody>
                    <a:bodyPr/>
                    <a:lstStyle/>
                    <a:p>
                      <a:r>
                        <a:rPr lang="nl-NL"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Geclusterd Wonen met (Intensieve) Begeleiding</a:t>
                      </a:r>
                      <a:endParaRPr lang="nl-NL" sz="110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1928424595"/>
                  </a:ext>
                </a:extLst>
              </a:tr>
              <a:tr h="512920">
                <a:tc>
                  <a:txBody>
                    <a:bodyPr/>
                    <a:lstStyle/>
                    <a:p>
                      <a:r>
                        <a:rPr lang="nl-NL"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Zelfstandig Wonen met Intensieve Begeleiding</a:t>
                      </a:r>
                      <a:endParaRPr lang="nl-NL" sz="1100">
                        <a:effectLst/>
                        <a:latin typeface="Calibri" panose="020F0502020204030204" pitchFamily="34" charset="0"/>
                        <a:ea typeface="Calibri" panose="020F0502020204030204" pitchFamily="34" charset="0"/>
                      </a:endParaRPr>
                    </a:p>
                  </a:txBody>
                  <a:tcPr/>
                </a:tc>
                <a:tc>
                  <a:txBody>
                    <a:bodyPr/>
                    <a:lstStyle/>
                    <a:p>
                      <a:r>
                        <a:rPr lang="nl-NL"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Zelfstandig Wonen met Intensieve Begeleiding (geen wijzigingen)</a:t>
                      </a:r>
                      <a:endParaRPr lang="nl-NL" sz="110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183708413"/>
                  </a:ext>
                </a:extLst>
              </a:tr>
              <a:tr h="546152">
                <a:tc>
                  <a:txBody>
                    <a:bodyPr/>
                    <a:lstStyle/>
                    <a:p>
                      <a:r>
                        <a:rPr lang="nl-NL"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Bed&amp;Break</a:t>
                      </a:r>
                      <a:endParaRPr lang="nl-NL" sz="1100">
                        <a:effectLst/>
                        <a:latin typeface="Calibri" panose="020F0502020204030204" pitchFamily="34" charset="0"/>
                        <a:ea typeface="Calibri" panose="020F0502020204030204" pitchFamily="34" charset="0"/>
                      </a:endParaRPr>
                    </a:p>
                  </a:txBody>
                  <a:tcPr/>
                </a:tc>
                <a:tc>
                  <a:txBody>
                    <a:bodyPr/>
                    <a:lstStyle/>
                    <a:p>
                      <a:r>
                        <a:rPr lang="nl-NL"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nl-NL" sz="110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520505386"/>
                  </a:ext>
                </a:extLst>
              </a:tr>
              <a:tr h="546152">
                <a:tc>
                  <a:txBody>
                    <a:bodyPr/>
                    <a:lstStyle/>
                    <a:p>
                      <a:r>
                        <a:rPr lang="nl-NL"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Logeren</a:t>
                      </a:r>
                      <a:endParaRPr lang="nl-NL" sz="1100">
                        <a:effectLst/>
                        <a:latin typeface="Calibri" panose="020F0502020204030204" pitchFamily="34" charset="0"/>
                        <a:ea typeface="Calibri" panose="020F0502020204030204" pitchFamily="34" charset="0"/>
                      </a:endParaRPr>
                    </a:p>
                  </a:txBody>
                  <a:tcPr/>
                </a:tc>
                <a:tc>
                  <a:txBody>
                    <a:bodyPr/>
                    <a:lstStyle/>
                    <a:p>
                      <a:r>
                        <a:rPr lang="nl-NL"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Logeren ‘nieuwe stijl’</a:t>
                      </a:r>
                      <a:endParaRPr lang="nl-NL" sz="1100" dirty="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1014359417"/>
                  </a:ext>
                </a:extLst>
              </a:tr>
            </a:tbl>
          </a:graphicData>
        </a:graphic>
      </p:graphicFrame>
    </p:spTree>
    <p:extLst>
      <p:ext uri="{BB962C8B-B14F-4D97-AF65-F5344CB8AC3E}">
        <p14:creationId xmlns:p14="http://schemas.microsoft.com/office/powerpoint/2010/main" val="1364339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2C095FE-9A3F-4E29-82C0-F8DD26CCAA09}"/>
              </a:ext>
            </a:extLst>
          </p:cNvPr>
          <p:cNvSpPr>
            <a:spLocks noGrp="1"/>
          </p:cNvSpPr>
          <p:nvPr>
            <p:ph type="body" sz="quarter" idx="10"/>
          </p:nvPr>
        </p:nvSpPr>
        <p:spPr/>
        <p:txBody>
          <a:bodyPr/>
          <a:lstStyle/>
          <a:p>
            <a:endParaRPr lang="nl-NL" dirty="0"/>
          </a:p>
          <a:p>
            <a:r>
              <a:rPr lang="nl-NL" dirty="0"/>
              <a:t>Moeten we onderscheid maken tussen complexiteit van cliënten?</a:t>
            </a:r>
          </a:p>
          <a:p>
            <a:pPr marL="0" indent="0">
              <a:buNone/>
            </a:pPr>
            <a:endParaRPr lang="nl-NL" dirty="0"/>
          </a:p>
          <a:p>
            <a:r>
              <a:rPr lang="nl-NL" dirty="0"/>
              <a:t>En hoe zouden we daar invulling aan kunnen geven?  </a:t>
            </a:r>
          </a:p>
          <a:p>
            <a:pPr lvl="1"/>
            <a:endParaRPr lang="nl-NL" dirty="0"/>
          </a:p>
        </p:txBody>
      </p:sp>
      <p:sp>
        <p:nvSpPr>
          <p:cNvPr id="3" name="Tijdelijke aanduiding voor tekst 2">
            <a:extLst>
              <a:ext uri="{FF2B5EF4-FFF2-40B4-BE49-F238E27FC236}">
                <a16:creationId xmlns:a16="http://schemas.microsoft.com/office/drawing/2014/main" id="{BDD022B6-E268-4EDE-94AB-3BA48A69F5C9}"/>
              </a:ext>
            </a:extLst>
          </p:cNvPr>
          <p:cNvSpPr>
            <a:spLocks noGrp="1"/>
          </p:cNvSpPr>
          <p:nvPr>
            <p:ph type="body" sz="quarter" idx="11"/>
          </p:nvPr>
        </p:nvSpPr>
        <p:spPr/>
        <p:txBody>
          <a:bodyPr/>
          <a:lstStyle/>
          <a:p>
            <a:r>
              <a:rPr lang="nl-NL" dirty="0"/>
              <a:t>Groepswonen	</a:t>
            </a:r>
          </a:p>
        </p:txBody>
      </p:sp>
    </p:spTree>
    <p:extLst>
      <p:ext uri="{BB962C8B-B14F-4D97-AF65-F5344CB8AC3E}">
        <p14:creationId xmlns:p14="http://schemas.microsoft.com/office/powerpoint/2010/main" val="2106195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2C095FE-9A3F-4E29-82C0-F8DD26CCAA09}"/>
              </a:ext>
            </a:extLst>
          </p:cNvPr>
          <p:cNvSpPr>
            <a:spLocks noGrp="1"/>
          </p:cNvSpPr>
          <p:nvPr>
            <p:ph type="body" sz="quarter" idx="10"/>
          </p:nvPr>
        </p:nvSpPr>
        <p:spPr/>
        <p:txBody>
          <a:bodyPr/>
          <a:lstStyle/>
          <a:p>
            <a:r>
              <a:rPr lang="nl-NL" sz="1800" b="1" dirty="0">
                <a:solidFill>
                  <a:srgbClr val="4DBAB3"/>
                </a:solidFill>
                <a:latin typeface="Calibri Light" panose="020F0302020204030204" pitchFamily="34" charset="0"/>
                <a:ea typeface="Times New Roman" panose="02020603050405020304" pitchFamily="18" charset="0"/>
                <a:cs typeface="Times New Roman" panose="02020603050405020304" pitchFamily="18" charset="0"/>
              </a:rPr>
              <a:t>G</a:t>
            </a:r>
            <a:r>
              <a:rPr lang="nl-NL" sz="1800" b="1" dirty="0">
                <a:solidFill>
                  <a:srgbClr val="4DBAB3"/>
                </a:solidFill>
                <a:effectLst/>
                <a:latin typeface="Calibri Light" panose="020F0302020204030204" pitchFamily="34" charset="0"/>
                <a:ea typeface="Times New Roman" panose="02020603050405020304" pitchFamily="18" charset="0"/>
                <a:cs typeface="Times New Roman" panose="02020603050405020304" pitchFamily="18" charset="0"/>
              </a:rPr>
              <a:t>eclusterd wonen betreft een tussenfase voorafgaand aan volledig zelfstandig wonen, waarbij de inwoner tijdelijk omwille van training en overbrugging in een tussenvoorziening verblijft. Het betref</a:t>
            </a:r>
            <a:r>
              <a:rPr lang="nl-NL" sz="1800" b="1" dirty="0">
                <a:solidFill>
                  <a:srgbClr val="4DBAB3"/>
                </a:solidFill>
                <a:latin typeface="Calibri Light" panose="020F0302020204030204" pitchFamily="34" charset="0"/>
                <a:ea typeface="Times New Roman" panose="02020603050405020304" pitchFamily="18" charset="0"/>
                <a:cs typeface="Times New Roman" panose="02020603050405020304" pitchFamily="18" charset="0"/>
              </a:rPr>
              <a:t>t een woonruimte die de inwoner op eigen naam huurt en betaalt (bijvoorbeeld van een woningbouwcorporatie of een particuliere verhuurder) of bezit. </a:t>
            </a:r>
            <a:r>
              <a:rPr lang="nl-NL" sz="1800" b="1" dirty="0">
                <a:solidFill>
                  <a:srgbClr val="4DBAB3"/>
                </a:solidFill>
                <a:highlight>
                  <a:srgbClr val="FFFF00"/>
                </a:highlight>
                <a:latin typeface="Calibri Light" panose="020F0302020204030204" pitchFamily="34" charset="0"/>
                <a:ea typeface="Times New Roman" panose="02020603050405020304" pitchFamily="18" charset="0"/>
                <a:cs typeface="Times New Roman" panose="02020603050405020304" pitchFamily="18" charset="0"/>
              </a:rPr>
              <a:t>Het uitgangspunt blijft dat de inwoner zoveel mogelijk op dezelfde plek kan blijven wonen</a:t>
            </a:r>
            <a:endParaRPr lang="nl-NL" sz="1800" b="1" dirty="0">
              <a:solidFill>
                <a:srgbClr val="4DBAB3"/>
              </a:solidFill>
              <a:effectLst/>
              <a:highlight>
                <a:srgbClr val="FFFF00"/>
              </a:highlight>
              <a:latin typeface="Calibri Light" panose="020F0302020204030204" pitchFamily="34" charset="0"/>
              <a:ea typeface="Times New Roman" panose="02020603050405020304" pitchFamily="18"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Times New Roman" panose="02020603050405020304" pitchFamily="18" charset="0"/>
              </a:rPr>
              <a:t>De bewoner ervaart meerwaarde van het geclusterd wonen door het contact met medebewoners en de gedeeltelijke groepsgewijze begeleiding. De begeleiding wordt deels individueel en deels in groepsverband geleverd. Aanwezigheid van de begeleiders bestaat uit vaste momenten gedurende de dag en eventueel avond en daarnaast de mogelijkheid om op afroep ondersteuning in te zetten</a:t>
            </a:r>
          </a:p>
          <a:p>
            <a:r>
              <a:rPr lang="nl-NL" sz="1800" dirty="0">
                <a:solidFill>
                  <a:srgbClr val="55C1BD"/>
                </a:solidFill>
                <a:effectLst/>
                <a:latin typeface="Calibri" panose="020F0502020204030204" pitchFamily="34" charset="0"/>
                <a:ea typeface="Calibri" panose="020F0502020204030204" pitchFamily="34" charset="0"/>
                <a:cs typeface="Times New Roman" panose="02020603050405020304" pitchFamily="18" charset="0"/>
              </a:rPr>
              <a:t>De ondersteuning wordt geboden door een  team van zorgverleners met een afgeronde MBO-4 of </a:t>
            </a:r>
            <a:r>
              <a:rPr lang="nl-NL" sz="1800" dirty="0" err="1">
                <a:solidFill>
                  <a:srgbClr val="55C1BD"/>
                </a:solidFill>
                <a:effectLst/>
                <a:latin typeface="Calibri" panose="020F0502020204030204" pitchFamily="34" charset="0"/>
                <a:ea typeface="Calibri" panose="020F0502020204030204" pitchFamily="34" charset="0"/>
                <a:cs typeface="Times New Roman" panose="02020603050405020304" pitchFamily="18" charset="0"/>
              </a:rPr>
              <a:t>HBO-opleiding</a:t>
            </a:r>
            <a:r>
              <a:rPr lang="nl-NL" sz="1800" dirty="0">
                <a:solidFill>
                  <a:srgbClr val="55C1BD"/>
                </a:solidFill>
                <a:effectLst/>
                <a:latin typeface="Calibri" panose="020F0502020204030204" pitchFamily="34" charset="0"/>
                <a:ea typeface="Calibri" panose="020F0502020204030204" pitchFamily="34" charset="0"/>
                <a:cs typeface="Times New Roman" panose="02020603050405020304" pitchFamily="18" charset="0"/>
              </a:rPr>
              <a:t> richting Zorg en Welzijn. Daarbij is minimaal één medewerker met een  afgeronde HBO- opleiding  richting Zorg en Welzijn betrokken die de regie voert over de ondersteuning en noodzaak en de mogelijkheden tot op- en </a:t>
            </a:r>
            <a:r>
              <a:rPr lang="nl-NL" sz="1800" dirty="0" err="1">
                <a:solidFill>
                  <a:srgbClr val="55C1BD"/>
                </a:solidFill>
                <a:effectLst/>
                <a:latin typeface="Calibri" panose="020F0502020204030204" pitchFamily="34" charset="0"/>
                <a:ea typeface="Calibri" panose="020F0502020204030204" pitchFamily="34" charset="0"/>
                <a:cs typeface="Times New Roman" panose="02020603050405020304" pitchFamily="18" charset="0"/>
              </a:rPr>
              <a:t>afschaling</a:t>
            </a:r>
            <a:r>
              <a:rPr lang="nl-NL" sz="1800" dirty="0">
                <a:solidFill>
                  <a:srgbClr val="55C1BD"/>
                </a:solidFill>
                <a:effectLst/>
                <a:latin typeface="Calibri" panose="020F0502020204030204" pitchFamily="34" charset="0"/>
                <a:ea typeface="Calibri" panose="020F0502020204030204" pitchFamily="34" charset="0"/>
                <a:cs typeface="Times New Roman" panose="02020603050405020304" pitchFamily="18" charset="0"/>
              </a:rPr>
              <a:t> signaleert. De ondersteuning vindt plaats op zowel gepland als ongepland momenten (zo nodig op meerdere momenten per dag).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jdelijke aanduiding voor tekst 2">
            <a:extLst>
              <a:ext uri="{FF2B5EF4-FFF2-40B4-BE49-F238E27FC236}">
                <a16:creationId xmlns:a16="http://schemas.microsoft.com/office/drawing/2014/main" id="{BDD022B6-E268-4EDE-94AB-3BA48A69F5C9}"/>
              </a:ext>
            </a:extLst>
          </p:cNvPr>
          <p:cNvSpPr>
            <a:spLocks noGrp="1"/>
          </p:cNvSpPr>
          <p:nvPr>
            <p:ph type="body" sz="quarter" idx="11"/>
          </p:nvPr>
        </p:nvSpPr>
        <p:spPr/>
        <p:txBody>
          <a:bodyPr/>
          <a:lstStyle/>
          <a:p>
            <a:r>
              <a:rPr lang="nl-NL" dirty="0"/>
              <a:t>Geclusterd Wonen		</a:t>
            </a:r>
          </a:p>
        </p:txBody>
      </p:sp>
    </p:spTree>
    <p:extLst>
      <p:ext uri="{BB962C8B-B14F-4D97-AF65-F5344CB8AC3E}">
        <p14:creationId xmlns:p14="http://schemas.microsoft.com/office/powerpoint/2010/main" val="2890589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21B33E2-C5D1-4001-8A77-91FFADE3D794}"/>
              </a:ext>
            </a:extLst>
          </p:cNvPr>
          <p:cNvSpPr>
            <a:spLocks noGrp="1"/>
          </p:cNvSpPr>
          <p:nvPr>
            <p:ph type="body" sz="quarter" idx="10"/>
          </p:nvPr>
        </p:nvSpPr>
        <p:spPr/>
        <p:txBody>
          <a:bodyPr/>
          <a:lstStyle/>
          <a:p>
            <a:pPr marL="514350" indent="-514350">
              <a:buAutoNum type="arabicPeriod"/>
            </a:pPr>
            <a:r>
              <a:rPr lang="nl-NL" dirty="0">
                <a:latin typeface="Calibri" panose="020F0502020204030204" pitchFamily="34" charset="0"/>
                <a:ea typeface="Calibri" panose="020F0502020204030204" pitchFamily="34" charset="0"/>
                <a:cs typeface="Times New Roman" panose="02020603050405020304" pitchFamily="18" charset="0"/>
              </a:rPr>
              <a:t>Zou </a:t>
            </a:r>
            <a:r>
              <a:rPr lang="nl-NL" sz="3200" dirty="0">
                <a:effectLst/>
                <a:latin typeface="Calibri" panose="020F0502020204030204" pitchFamily="34" charset="0"/>
                <a:ea typeface="Calibri" panose="020F0502020204030204" pitchFamily="34" charset="0"/>
                <a:cs typeface="Times New Roman" panose="02020603050405020304" pitchFamily="18" charset="0"/>
              </a:rPr>
              <a:t>dit product van meerwaarde kunnen zijn? </a:t>
            </a:r>
          </a:p>
          <a:p>
            <a:pPr marL="514350" indent="-514350">
              <a:buAutoNum type="arabicPeriod"/>
            </a:pPr>
            <a:r>
              <a:rPr lang="nl-NL" sz="3200" dirty="0">
                <a:effectLst/>
                <a:latin typeface="Calibri" panose="020F0502020204030204" pitchFamily="34" charset="0"/>
                <a:ea typeface="Calibri" panose="020F0502020204030204" pitchFamily="34" charset="0"/>
                <a:cs typeface="Times New Roman" panose="02020603050405020304" pitchFamily="18" charset="0"/>
              </a:rPr>
              <a:t>Hoeveel uren zorg/inzet is nodig voor deze doelgroep? </a:t>
            </a:r>
            <a:endParaRPr lang="nl-NL" dirty="0">
              <a:latin typeface="Calibri" panose="020F0502020204030204" pitchFamily="34" charset="0"/>
              <a:ea typeface="Calibri" panose="020F0502020204030204" pitchFamily="34" charset="0"/>
              <a:cs typeface="Times New Roman" panose="02020603050405020304" pitchFamily="18" charset="0"/>
            </a:endParaRPr>
          </a:p>
          <a:p>
            <a:pPr marL="514350" indent="-514350">
              <a:buAutoNum type="arabicPeriod"/>
            </a:pPr>
            <a:r>
              <a:rPr lang="nl-NL" sz="3200" dirty="0">
                <a:effectLst/>
                <a:latin typeface="Calibri" panose="020F0502020204030204" pitchFamily="34" charset="0"/>
                <a:ea typeface="Calibri" panose="020F0502020204030204" pitchFamily="34" charset="0"/>
                <a:cs typeface="Times New Roman" panose="02020603050405020304" pitchFamily="18" charset="0"/>
              </a:rPr>
              <a:t>Hoe kunnen we onderscheid maken tussen complexiteit van cliënten? En hoe zouden we daar invulling aan kunnen geven? </a:t>
            </a:r>
            <a:endParaRPr lang="nl-NL" dirty="0">
              <a:latin typeface="Calibri" panose="020F0502020204030204" pitchFamily="34" charset="0"/>
              <a:ea typeface="Calibri" panose="020F0502020204030204" pitchFamily="34" charset="0"/>
              <a:cs typeface="Times New Roman" panose="02020603050405020304" pitchFamily="18" charset="0"/>
            </a:endParaRPr>
          </a:p>
          <a:p>
            <a:pPr marL="514350" indent="-514350">
              <a:buAutoNum type="arabicPeriod"/>
            </a:pPr>
            <a:endParaRPr lang="nl-NL" sz="32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buAutoNum type="arabicPeriod"/>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514350" indent="-514350">
              <a:buAutoNum type="arabicPeriod"/>
            </a:pPr>
            <a:endParaRPr lang="nl-NL" sz="32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buAutoNum type="arabicPeriod"/>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514350" indent="-514350">
              <a:buAutoNum type="arabicPeriod"/>
            </a:pPr>
            <a:endParaRPr lang="nl-NL" sz="32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buAutoNum type="arabicPeriod"/>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514350" indent="-514350">
              <a:buAutoNum type="arabicPeriod"/>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514350" indent="-514350">
              <a:buAutoNum type="arabicPeriod"/>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514350" indent="-514350">
              <a:buAutoNum type="arabicPeriod"/>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514350" indent="-514350">
              <a:buAutoNum type="arabicPeriod"/>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514350" indent="-514350">
              <a:buAutoNum type="arabicPeriod"/>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514350" indent="-514350">
              <a:buAutoNum type="arabicPeriod"/>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514350" indent="-514350">
              <a:buAutoNum type="arabicPeriod"/>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514350" indent="-514350">
              <a:buAutoNum type="arabicPeriod"/>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514350" indent="-514350">
              <a:buAutoNum type="arabicPeriod"/>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514350" indent="-514350">
              <a:buAutoNum type="arabicPeriod"/>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514350" indent="-514350">
              <a:buAutoNum type="arabicPeriod"/>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514350" indent="-514350">
              <a:buAutoNum type="arabicPeriod"/>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514350" indent="-514350">
              <a:buAutoNum type="arabicPeriod"/>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514350" indent="-514350">
              <a:buAutoNum type="arabicPeriod"/>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514350" indent="-514350">
              <a:buAutoNum type="arabicPeriod"/>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514350" indent="-514350">
              <a:buAutoNum type="arabicPeriod"/>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514350" indent="-514350">
              <a:buAutoNum type="arabicPeriod"/>
            </a:pPr>
            <a:endParaRPr lang="nl-NL" sz="32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buAutoNum type="arabicPeriod"/>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514350" indent="-514350">
              <a:buAutoNum type="arabicPeriod"/>
            </a:pPr>
            <a:endParaRPr lang="nl-NL" sz="32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buAutoNum type="arabicPeriod"/>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514350" indent="-514350">
              <a:buAutoNum type="arabicPeriod"/>
            </a:pPr>
            <a:endParaRPr lang="nl-NL" sz="32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buAutoNum type="arabicPeriod"/>
            </a:pPr>
            <a:endParaRPr lang="nl-NL"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3" name="Tijdelijke aanduiding voor tekst 2">
            <a:extLst>
              <a:ext uri="{FF2B5EF4-FFF2-40B4-BE49-F238E27FC236}">
                <a16:creationId xmlns:a16="http://schemas.microsoft.com/office/drawing/2014/main" id="{99118D62-E28C-435A-8E7E-440D55B3023C}"/>
              </a:ext>
            </a:extLst>
          </p:cNvPr>
          <p:cNvSpPr>
            <a:spLocks noGrp="1"/>
          </p:cNvSpPr>
          <p:nvPr>
            <p:ph type="body" sz="quarter" idx="11"/>
          </p:nvPr>
        </p:nvSpPr>
        <p:spPr/>
        <p:txBody>
          <a:bodyPr/>
          <a:lstStyle/>
          <a:p>
            <a:r>
              <a:rPr lang="nl-NL" dirty="0"/>
              <a:t>Verwachtingen Geclusterd Wonen	</a:t>
            </a:r>
          </a:p>
        </p:txBody>
      </p:sp>
    </p:spTree>
    <p:extLst>
      <p:ext uri="{BB962C8B-B14F-4D97-AF65-F5344CB8AC3E}">
        <p14:creationId xmlns:p14="http://schemas.microsoft.com/office/powerpoint/2010/main" val="3079291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esigning an impact evaluation work plan: a step-by-step guide - TolaData">
            <a:extLst>
              <a:ext uri="{FF2B5EF4-FFF2-40B4-BE49-F238E27FC236}">
                <a16:creationId xmlns:a16="http://schemas.microsoft.com/office/drawing/2014/main" id="{5FB72331-BEC3-4954-BBA7-1EC041FF9C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5432" y="1993392"/>
            <a:ext cx="5166360" cy="3858716"/>
          </a:xfrm>
          <a:prstGeom prst="rect">
            <a:avLst/>
          </a:prstGeom>
          <a:noFill/>
          <a:extLst>
            <a:ext uri="{909E8E84-426E-40DD-AFC4-6F175D3DCCD1}">
              <a14:hiddenFill xmlns:a14="http://schemas.microsoft.com/office/drawing/2010/main">
                <a:solidFill>
                  <a:srgbClr val="FFFFFF"/>
                </a:solidFill>
              </a14:hiddenFill>
            </a:ext>
          </a:extLst>
        </p:spPr>
      </p:pic>
      <p:sp>
        <p:nvSpPr>
          <p:cNvPr id="2" name="Tijdelijke aanduiding voor tekst 1">
            <a:extLst>
              <a:ext uri="{FF2B5EF4-FFF2-40B4-BE49-F238E27FC236}">
                <a16:creationId xmlns:a16="http://schemas.microsoft.com/office/drawing/2014/main" id="{1CC36E5B-49FE-4486-8051-85F1597A7665}"/>
              </a:ext>
            </a:extLst>
          </p:cNvPr>
          <p:cNvSpPr>
            <a:spLocks noGrp="1"/>
          </p:cNvSpPr>
          <p:nvPr>
            <p:ph type="body" sz="quarter" idx="10"/>
          </p:nvPr>
        </p:nvSpPr>
        <p:spPr>
          <a:xfrm>
            <a:off x="140209" y="2178726"/>
            <a:ext cx="6598920" cy="4350090"/>
          </a:xfrm>
        </p:spPr>
        <p:txBody>
          <a:bodyPr/>
          <a:lstStyle/>
          <a:p>
            <a:r>
              <a:rPr lang="nl-NL" dirty="0"/>
              <a:t>Worden alle doelgroepen bediend?</a:t>
            </a:r>
          </a:p>
          <a:p>
            <a:pPr lvl="1"/>
            <a:r>
              <a:rPr lang="nl-NL" dirty="0"/>
              <a:t>Vraag en behoefte</a:t>
            </a:r>
          </a:p>
          <a:p>
            <a:pPr marL="457200" lvl="1" indent="0">
              <a:buNone/>
            </a:pPr>
            <a:endParaRPr lang="nl-NL" dirty="0"/>
          </a:p>
          <a:p>
            <a:r>
              <a:rPr lang="nl-NL" dirty="0"/>
              <a:t>Wat wordt gemist?</a:t>
            </a:r>
          </a:p>
          <a:p>
            <a:pPr lvl="1"/>
            <a:r>
              <a:rPr lang="nl-NL" dirty="0"/>
              <a:t>Eisen, voorwaarden</a:t>
            </a:r>
          </a:p>
          <a:p>
            <a:pPr lvl="1"/>
            <a:r>
              <a:rPr lang="nl-NL" dirty="0"/>
              <a:t>Producten </a:t>
            </a:r>
          </a:p>
          <a:p>
            <a:pPr lvl="1"/>
            <a:r>
              <a:rPr lang="nl-NL" dirty="0"/>
              <a:t>Aanbieders  </a:t>
            </a:r>
          </a:p>
          <a:p>
            <a:pPr lvl="1"/>
            <a:endParaRPr lang="nl-NL" dirty="0"/>
          </a:p>
          <a:p>
            <a:r>
              <a:rPr lang="nl-NL" dirty="0"/>
              <a:t>Mogelijkheden tot verbetering?</a:t>
            </a:r>
          </a:p>
        </p:txBody>
      </p:sp>
      <p:sp>
        <p:nvSpPr>
          <p:cNvPr id="3" name="Tijdelijke aanduiding voor tekst 2">
            <a:extLst>
              <a:ext uri="{FF2B5EF4-FFF2-40B4-BE49-F238E27FC236}">
                <a16:creationId xmlns:a16="http://schemas.microsoft.com/office/drawing/2014/main" id="{DB39489B-102B-40A9-9270-4AD8DA82AED6}"/>
              </a:ext>
            </a:extLst>
          </p:cNvPr>
          <p:cNvSpPr>
            <a:spLocks noGrp="1"/>
          </p:cNvSpPr>
          <p:nvPr>
            <p:ph type="body" sz="quarter" idx="11"/>
          </p:nvPr>
        </p:nvSpPr>
        <p:spPr/>
        <p:txBody>
          <a:bodyPr/>
          <a:lstStyle/>
          <a:p>
            <a:r>
              <a:rPr lang="nl-NL" dirty="0"/>
              <a:t>Verwachtingen nieuw voorstel </a:t>
            </a:r>
          </a:p>
        </p:txBody>
      </p:sp>
    </p:spTree>
    <p:extLst>
      <p:ext uri="{BB962C8B-B14F-4D97-AF65-F5344CB8AC3E}">
        <p14:creationId xmlns:p14="http://schemas.microsoft.com/office/powerpoint/2010/main" val="211225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CC36E5B-49FE-4486-8051-85F1597A7665}"/>
              </a:ext>
            </a:extLst>
          </p:cNvPr>
          <p:cNvSpPr>
            <a:spLocks noGrp="1"/>
          </p:cNvSpPr>
          <p:nvPr>
            <p:ph type="body" sz="quarter" idx="10"/>
          </p:nvPr>
        </p:nvSpPr>
        <p:spPr>
          <a:xfrm>
            <a:off x="270331" y="2091626"/>
            <a:ext cx="6615101" cy="4766374"/>
          </a:xfrm>
        </p:spPr>
        <p:txBody>
          <a:bodyPr/>
          <a:lstStyle/>
          <a:p>
            <a:r>
              <a:rPr lang="nl-NL" dirty="0"/>
              <a:t>Wat is er nodig om inwoners met complexe problematiek bij jullie te plaatsen? Wat verwachten jullie, en wat kunnen jullie hierin zelf (nog) betekenen?</a:t>
            </a:r>
          </a:p>
          <a:p>
            <a:endParaRPr lang="nl-NL" dirty="0"/>
          </a:p>
        </p:txBody>
      </p:sp>
      <p:sp>
        <p:nvSpPr>
          <p:cNvPr id="3" name="Tijdelijke aanduiding voor tekst 2">
            <a:extLst>
              <a:ext uri="{FF2B5EF4-FFF2-40B4-BE49-F238E27FC236}">
                <a16:creationId xmlns:a16="http://schemas.microsoft.com/office/drawing/2014/main" id="{DB39489B-102B-40A9-9270-4AD8DA82AED6}"/>
              </a:ext>
            </a:extLst>
          </p:cNvPr>
          <p:cNvSpPr>
            <a:spLocks noGrp="1"/>
          </p:cNvSpPr>
          <p:nvPr>
            <p:ph type="body" sz="quarter" idx="11"/>
          </p:nvPr>
        </p:nvSpPr>
        <p:spPr/>
        <p:txBody>
          <a:bodyPr/>
          <a:lstStyle/>
          <a:p>
            <a:r>
              <a:rPr lang="nl-NL" dirty="0"/>
              <a:t>Verwachtingen nieuw voorstel</a:t>
            </a:r>
          </a:p>
        </p:txBody>
      </p:sp>
      <p:pic>
        <p:nvPicPr>
          <p:cNvPr id="5" name="Picture 4" descr="Designing an impact evaluation work plan: a step-by-step guide - TolaData">
            <a:extLst>
              <a:ext uri="{FF2B5EF4-FFF2-40B4-BE49-F238E27FC236}">
                <a16:creationId xmlns:a16="http://schemas.microsoft.com/office/drawing/2014/main" id="{61429EC5-11F4-4CC8-8072-BB9208E31F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5432" y="1993392"/>
            <a:ext cx="5166360" cy="3858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82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rt2  -  Compatibiliteitsmodus" id="{D36A4AB9-A387-4F63-B5CB-D2868D6C465B}" vid="{F6683225-D0F8-4406-95FC-BE97BA572A1E}"/>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rt2  -  Compatibiliteitsmodus" id="{D36A4AB9-A387-4F63-B5CB-D2868D6C465B}" vid="{C188627A-2193-47FD-A473-66C0E817B46C}"/>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Presentatie Inkoop SDCG (1)</Template>
  <TotalTime>847</TotalTime>
  <Words>485</Words>
  <Application>Microsoft Office PowerPoint</Application>
  <PresentationFormat>Breedbeeld</PresentationFormat>
  <Paragraphs>93</Paragraphs>
  <Slides>12</Slides>
  <Notes>1</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12</vt:i4>
      </vt:variant>
    </vt:vector>
  </HeadingPairs>
  <TitlesOfParts>
    <vt:vector size="17" baseType="lpstr">
      <vt:lpstr>Arial</vt:lpstr>
      <vt:lpstr>Calibri</vt:lpstr>
      <vt:lpstr>Calibri Light</vt:lpstr>
      <vt:lpstr>Kantoorthema</vt:lpstr>
      <vt:lpstr>1_Kantoorthema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Daphne Cuppens</dc:creator>
  <cp:lastModifiedBy>Babette Peppelenbosch</cp:lastModifiedBy>
  <cp:revision>39</cp:revision>
  <dcterms:created xsi:type="dcterms:W3CDTF">2022-04-13T07:08:53Z</dcterms:created>
  <dcterms:modified xsi:type="dcterms:W3CDTF">2022-12-13T11:34:23Z</dcterms:modified>
</cp:coreProperties>
</file>